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6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52.svg" ContentType="image/svg+xml"/>
  <Override PartName="/ppt/media/image54.svg" ContentType="image/svg+xml"/>
  <Override PartName="/ppt/media/image56.svg" ContentType="image/svg+xml"/>
  <Override PartName="/ppt/media/image58.svg" ContentType="image/svg+xml"/>
  <Override PartName="/ppt/media/image61.svg" ContentType="image/svg+xml"/>
  <Override PartName="/ppt/media/image63.svg" ContentType="image/svg+xml"/>
  <Override PartName="/ppt/media/image66.svg" ContentType="image/svg+xml"/>
  <Override PartName="/ppt/media/image68.svg" ContentType="image/svg+xml"/>
  <Override PartName="/ppt/media/image7.svg" ContentType="image/svg+xml"/>
  <Override PartName="/ppt/media/image70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2" r:id="rId4"/>
  </p:sldMasterIdLst>
  <p:notesMasterIdLst>
    <p:notesMasterId r:id="rId6"/>
  </p:notesMasterIdLst>
  <p:sldIdLst>
    <p:sldId id="256" r:id="rId5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1" r:id="rId20"/>
    <p:sldId id="272" r:id="rId21"/>
    <p:sldId id="273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92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92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！今天我们共同探讨一个严肃而重要的话题——“历史虚无主义与中日关系”。在世界纪念反法西斯战争胜利80周年后的今天，正视历史、捍卫真相，不仅是对过去的交代，更是走向未来的基石。本次讨论旨在深入剖析历史虚无主义的本质与危害，并思考作为新时代的中国青年，我们应如何肩负起历史责任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高市早苗的行为非常激进。她频繁参拜靖国神社，推动修改教科书，公开否认慰安妇和南京大屠杀的事实，甚至美化日本的殖民统治。她这么做，背后有明确的政治目的：巩固保守派的权力，加速修改和平宪法，并配合美国的战略意图。她的执政，代表着日本政治右倾化的加剧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批判右翼势力的同时，我们必须避免一个误区：不能把所有日本人都等同于右翼。事实上，鼓吹历史修正主义的只是少数活跃分子。而大多数普通民众，特别是年轻人，他们是被误导的对象。很多日本年轻人对二战历史一无所知，这不是他们的错，而是右翼长期篡改教科书、控制舆论的结果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日本社会内部其实是分裂的。一方面，有很多有良知的日本人，他们一直在努力揭露历史真相，反对战争。就像这张照片里的反战游行一样。另一方面，右翼势力也非常活跃。这种撕裂甚至存在于家庭内部，父母和子女对历史的认知完全不同。这说明，日本社会在历史问题上还远未达成共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那么，作为新时代的中国青年，我们应该怎么做？首先，也是最基础的，就是加强历史学习。我们要系统地了解那段历史，通过阅读史料、参观像抗战纪念馆、南京大屠杀遇难同胞纪念馆这样的地方，建立起自己坚实的历史认知。只有自己懂了，才能有力地驳斥谎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其次，我们要积极参与民间交流。无论是官方组织的活动，还是我们自己发起的交流，都非常重要。直接和日本青年对话，是消除误解最好的方式。通过交流，我们可以告诉他们真实的历史，也听听他们的想法。就像这张照片里的中日青年交流活动一样，这种沟通是非常宝贵的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要有开放的心态。在交流中，要尊重对方，避免一上来就指责。我们可以先从共同关心的话题入手，比如环保、科技、流行文化等，找到合作的共同点。历史问题可以谈，但要耐心沟通，摆事实讲道理。通过在其他领域的合作，为解决历史问题创造更好的氛围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同学们，历史是一面镜子，它照亮现实，也指引未来。正视历史，不是为了延续仇恨，而是为了汲取教训，避免悲剧重演。作为新时代的青年，我们肩负着推动中日两国人民友好、维护东亚和平的重任。让我们共同努力，为构建人类命运共同体贡献自己的青春力量。我的导入到此结束，接下来是小组讨论时间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要有开放的心态。在交流中，要尊重对方，避免一上来就指责。我们可以先从共同关心的话题入手，比如环保、科技、流行文化等，找到合作的共同点。历史问题可以谈，但要耐心沟通，摆事实讲道理。通过在其他领域的合作，为解决历史问题创造更好的氛围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讨论将分为五个部分。首先，我们将从理论上解析历史虚无主义的定义、核心观点及其危害。接着，我们会具体分析日本历史虚无主义在教科书、靖国神社等方面的表现。然后，我们将以高市早苗为例，剖析右翼势力的言行。之后，我们会探讨如何全面、客观地看待日本。最后，也是最重要的，我们将思考作为新时代青年，我们应如何行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我们来明确什么是历史虚无主义。在日本，它更多地被称为“历史修正主义”。简单来说，它不是客观地研究历史，而是为了政治目的去歪曲和篡改历史，尤其是侵略战争这段历史。它的根本目的，就是为日本的战争罪行开脱，让日本摆脱战败国的身份，成为政治和军事大国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历史虚无主义有几个典型的错误论调。比如，他们说日本发动战争是“自卫”，是为了“解放亚洲”，这完全颠倒了黑白。还有，他们只强调日本自己遭受的原子弹轰炸，把自己扮成受害者，却对侵略罪行轻描淡写。更有甚者，他们玩文字游戏，说“侵略”没有定义，以此否认南京大屠杀、慰安妇等铁证如山的暴行。这些都是为了逃避罪责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历史虚无主义的危害是巨大的。对日本自身而言，它破坏了国民的历史共识，毒害了年轻一代，甚至威胁到和平宪法。对整个东亚地区来说，它破坏了国家间的和解，加剧了紧张局势，也让日本的国际信誉大打折扣。这种思潮就像一个毒瘤，必须警惕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我们看具体表现。首先是教科书问题。教科书是塑造国民历史认知的关键。日本右翼通过修改教科书，把“侵略”改成“进出”，淡化南京大屠杀和慰安妇等暴行，反而大肆渲染自己是受害者。大家看这张图，这就是被篡改的教科书内容，它试图从根本上扭曲年轻一代的历史认知。值得警惕的是，就在今年，也就是2025年，日本初中启用的新教材中，又出现了淡化甚至质疑南京大屠杀的内容，这是非常危险的信号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靖国神社是另一个重灾区。这里供奉着二战战犯，把侵略者当成英雄来祭拜。神社里的博物馆还在歪曲历史，美化侵略。更严重的是，日本政要频繁去参拜，这不仅是对历史正义的挑战，更是对包括中国在内的受害国人民感情的严重伤害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除了教科书和靖国神社，日本右翼还系统性地否认各项战争暴行。他们声称南京大屠杀是假的，把慰安妇说成是自愿的，对731部队的活体实验罪行更是极力掩盖。这些行为是对历史真相的公然践踏，也是对受害者及其家属的二次伤害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让大家更具体地理解，我们来看一个代表性人物——高市早苗。她是日本政坛的右翼急先锋。她公开否认侵略历史，积极推动修改和平宪法，企图让日本成为军事大国，还不断煽动民族主义情绪。她的言行，正是日本历史修正主义的集中体现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microsoft.com/office/2007/relationships/hdphoto" Target="../media/image3.wdp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4" Type="http://schemas.microsoft.com/office/2007/relationships/hdphoto" Target="../media/image3.wdp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8663623" y="335528"/>
            <a:ext cx="2891790" cy="735452"/>
            <a:chOff x="-704215" y="196533"/>
            <a:chExt cx="9479280" cy="238525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/>
            <a:srcRect r="73149"/>
            <a:stretch>
              <a:fillRect/>
            </a:stretch>
          </p:blipFill>
          <p:spPr>
            <a:xfrm>
              <a:off x="-704215" y="196533"/>
              <a:ext cx="2585720" cy="2362200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rcRect l="26598"/>
            <a:stretch>
              <a:fillRect/>
            </a:stretch>
          </p:blipFill>
          <p:spPr>
            <a:xfrm>
              <a:off x="1706636" y="219591"/>
              <a:ext cx="7068429" cy="23622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8663623" y="335528"/>
            <a:ext cx="2891790" cy="735452"/>
            <a:chOff x="-704215" y="196533"/>
            <a:chExt cx="9479280" cy="238525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/>
            <a:srcRect r="73149"/>
            <a:stretch>
              <a:fillRect/>
            </a:stretch>
          </p:blipFill>
          <p:spPr>
            <a:xfrm>
              <a:off x="-704215" y="196533"/>
              <a:ext cx="2585720" cy="2362200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rcRect l="26598"/>
            <a:stretch>
              <a:fillRect/>
            </a:stretch>
          </p:blipFill>
          <p:spPr>
            <a:xfrm>
              <a:off x="1706636" y="219591"/>
              <a:ext cx="7068429" cy="23622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svg"/><Relationship Id="rId8" Type="http://schemas.openxmlformats.org/officeDocument/2006/relationships/image" Target="../media/image42.png"/><Relationship Id="rId7" Type="http://schemas.openxmlformats.org/officeDocument/2006/relationships/image" Target="../media/image41.svg"/><Relationship Id="rId6" Type="http://schemas.openxmlformats.org/officeDocument/2006/relationships/image" Target="../media/image40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1" Type="http://schemas.openxmlformats.org/officeDocument/2006/relationships/notesSlide" Target="../notesSlides/notesSlide10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8.jpeg"/><Relationship Id="rId1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52.svg"/><Relationship Id="rId6" Type="http://schemas.openxmlformats.org/officeDocument/2006/relationships/image" Target="../media/image51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59.jpeg"/><Relationship Id="rId7" Type="http://schemas.openxmlformats.org/officeDocument/2006/relationships/image" Target="../media/image58.svg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0" Type="http://schemas.openxmlformats.org/officeDocument/2006/relationships/notesSlide" Target="../notesSlides/notesSlide14.xml"/><Relationship Id="rId1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5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43.svg"/><Relationship Id="rId6" Type="http://schemas.openxmlformats.org/officeDocument/2006/relationships/image" Target="../media/image42.png"/><Relationship Id="rId5" Type="http://schemas.openxmlformats.org/officeDocument/2006/relationships/image" Target="../media/image63.svg"/><Relationship Id="rId4" Type="http://schemas.openxmlformats.org/officeDocument/2006/relationships/image" Target="../media/image62.png"/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4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4" Type="http://schemas.openxmlformats.org/officeDocument/2006/relationships/notesSlide" Target="../notesSlides/notesSlide17.xml"/><Relationship Id="rId23" Type="http://schemas.openxmlformats.org/officeDocument/2006/relationships/slideLayout" Target="../slideLayouts/slideLayout13.xml"/><Relationship Id="rId22" Type="http://schemas.openxmlformats.org/officeDocument/2006/relationships/tags" Target="../tags/tag15.xml"/><Relationship Id="rId21" Type="http://schemas.openxmlformats.org/officeDocument/2006/relationships/tags" Target="../tags/tag14.xml"/><Relationship Id="rId20" Type="http://schemas.openxmlformats.org/officeDocument/2006/relationships/image" Target="../media/image70.svg"/><Relationship Id="rId2" Type="http://schemas.openxmlformats.org/officeDocument/2006/relationships/tags" Target="../tags/tag1.xml"/><Relationship Id="rId19" Type="http://schemas.openxmlformats.org/officeDocument/2006/relationships/image" Target="../media/image69.png"/><Relationship Id="rId18" Type="http://schemas.openxmlformats.org/officeDocument/2006/relationships/tags" Target="../tags/tag13.xml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image" Target="../media/image68.svg"/><Relationship Id="rId12" Type="http://schemas.openxmlformats.org/officeDocument/2006/relationships/image" Target="../media/image67.png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svg"/><Relationship Id="rId8" Type="http://schemas.openxmlformats.org/officeDocument/2006/relationships/image" Target="../media/image21.png"/><Relationship Id="rId7" Type="http://schemas.openxmlformats.org/officeDocument/2006/relationships/image" Target="../media/image20.svg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23.jpeg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27.jpeg"/><Relationship Id="rId4" Type="http://schemas.openxmlformats.org/officeDocument/2006/relationships/image" Target="../media/image26.svg"/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30.jpeg"/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7.svg"/><Relationship Id="rId7" Type="http://schemas.openxmlformats.org/officeDocument/2006/relationships/image" Target="../media/image36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0" Type="http://schemas.openxmlformats.org/officeDocument/2006/relationships/notesSlide" Target="../notesSlides/notesSlide9.xml"/><Relationship Id="rId1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1016000" y="2286000"/>
            <a:ext cx="10160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历史虚无主义与中日关系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1182370" y="3683000"/>
            <a:ext cx="6295390" cy="762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4826000"/>
            <a:ext cx="1016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100"/>
              <a:t>实践</a:t>
            </a:r>
            <a:r>
              <a:rPr lang="zh-CN" altLang="en-US" sz="1100"/>
              <a:t>讨论</a:t>
            </a:r>
            <a:endParaRPr lang="zh-CN" altLang="en-US" sz="1100"/>
          </a:p>
        </p:txBody>
      </p:sp>
      <p:sp>
        <p:nvSpPr>
          <p:cNvPr id="6" name="AutoShape 3"/>
          <p:cNvSpPr/>
          <p:nvPr/>
        </p:nvSpPr>
        <p:spPr>
          <a:xfrm>
            <a:off x="581660" y="381000"/>
            <a:ext cx="10160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100"/>
              <a:t>实践</a:t>
            </a:r>
            <a:r>
              <a:rPr lang="zh-CN" altLang="en-US" sz="1100"/>
              <a:t>讨论课</a:t>
            </a:r>
            <a:endParaRPr lang="zh-CN" altLang="en-US" sz="1100"/>
          </a:p>
        </p:txBody>
      </p:sp>
      <p:sp>
        <p:nvSpPr>
          <p:cNvPr id="7" name="AutoShape 3"/>
          <p:cNvSpPr/>
          <p:nvPr/>
        </p:nvSpPr>
        <p:spPr>
          <a:xfrm>
            <a:off x="836295" y="560070"/>
            <a:ext cx="342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实践</a:t>
            </a:r>
            <a:r>
              <a:rPr lang="zh-CN" alt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讨论课</a:t>
            </a:r>
            <a:endParaRPr lang="zh-CN" altLang="en-US" sz="4800" b="1" i="0" u="none" strike="noStrike">
              <a:solidFill>
                <a:srgbClr val="FFFFF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高市早苗的主要言行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070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DEE0E3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101600" cy="19685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500" y="1778000"/>
            <a:ext cx="457200" cy="4572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778000" y="1714500"/>
            <a:ext cx="3937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频繁参拜靖国神社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每年都在8月15日等关键时间节点参拜，为战犯招魂，公然挑战二战后的国际秩序和历史正义。</a:t>
            </a:r>
            <a:endParaRPr lang="en-US" sz="1300" b="0" i="0" u="none" strike="noStrike">
              <a:solidFill>
                <a:srgbClr val="3C3C3C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223000" y="1524000"/>
            <a:ext cx="52070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DEE0E3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6223000" y="1524000"/>
            <a:ext cx="101600" cy="19685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40500" y="17780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239000" y="1714500"/>
            <a:ext cx="3937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推动修改教科书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联合右翼团体向政府施压，试图修改教科书关于“从军慰安妇”、南京大屠杀等历史事件的表述，淡化侵略历史真相。</a:t>
            </a:r>
            <a:endParaRPr lang="en-US" sz="1300" b="0" i="0" u="none" strike="noStrike">
              <a:solidFill>
                <a:srgbClr val="3C3C3C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62000" y="3683000"/>
            <a:ext cx="52070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DEE0E3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762000" y="3683000"/>
            <a:ext cx="101600" cy="19685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9500" y="3937000"/>
            <a:ext cx="457200" cy="4572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778000" y="3873500"/>
            <a:ext cx="3937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否认战争罪行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公然声称“不存在可证明军方直接强征慰安妇的资料”，并多次质疑南京大屠杀遇难者人数，违背历史事实。</a:t>
            </a:r>
            <a:endParaRPr lang="en-US" sz="1300" b="0" i="0" u="none" strike="noStrike">
              <a:solidFill>
                <a:srgbClr val="3C3C3C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223000" y="3683000"/>
            <a:ext cx="5207000" cy="1968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 cap="flat" cmpd="sng">
            <a:solidFill>
              <a:srgbClr val="DEE0E3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223000" y="3683000"/>
            <a:ext cx="101600" cy="19685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40500" y="3937000"/>
            <a:ext cx="457200" cy="4572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7239000" y="3873500"/>
            <a:ext cx="3937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美化侵略历史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将日本对台湾的殖民统治歪曲为“交往交流的历史”，无视殖民压迫的本质；同时在外交上鼓吹“中国威胁论”。</a:t>
            </a:r>
            <a:endParaRPr lang="en-US" sz="1300" b="0" i="0" u="none" strike="noStrike">
              <a:solidFill>
                <a:srgbClr val="3C3C3C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762000" y="58420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762000" y="5842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7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政治目的：巩固保守派势力 · 加速修宪进程 · 配合美国亚太战略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理性看待：区分右翼势力与普通民众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5207000" cy="762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" y="2286000"/>
            <a:ext cx="508000" cy="508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778000" y="2260600"/>
            <a:ext cx="3810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右翼势力：少数但活跃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66800" y="3302000"/>
            <a:ext cx="45974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鼓吹历史修正主义的，本质上是一小撮特定的利益群体：主要是保守的政治精英、右翼学者及部分财阀势力。</a:t>
            </a:r>
            <a:endParaRPr lang="en-US" sz="1100"/>
          </a:p>
          <a:p>
            <a:pPr indent="0" algn="l">
              <a:lnSpc>
                <a:spcPct val="133000"/>
              </a:lnSpc>
              <a:spcBef>
                <a:spcPts val="1600"/>
              </a:spcBef>
            </a:pP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他们掌握着舆论和教育资源，因此</a:t>
            </a:r>
            <a:r>
              <a:rPr lang="en-US" sz="15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声音格外响亮</a:t>
            </a: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，但这绝不代表日本全体国民的意志。</a:t>
            </a:r>
            <a:endParaRPr lang="en-US" sz="15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223000" y="1778000"/>
            <a:ext cx="52070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223000" y="1778000"/>
            <a:ext cx="5207000" cy="762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7800" y="2286000"/>
            <a:ext cx="508000" cy="508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7239000" y="2260600"/>
            <a:ext cx="3810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普通民众：被误导的对象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527800" y="3302000"/>
            <a:ext cx="45974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日本民调显示，高达</a:t>
            </a: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40%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的年轻人不知道8月15日是“战败日”。</a:t>
            </a:r>
            <a:endParaRPr lang="en-US" sz="1100"/>
          </a:p>
          <a:p>
            <a:pPr indent="0" algn="l">
              <a:lnSpc>
                <a:spcPct val="125000"/>
              </a:lnSpc>
              <a:spcBef>
                <a:spcPts val="800"/>
              </a:spcBef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超过</a:t>
            </a: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70%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的年轻一代，从未与家人或朋友讨论过二战历史。</a:t>
            </a:r>
            <a:endParaRPr lang="en-US" sz="14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527800" y="4953000"/>
            <a:ext cx="4597400" cy="1016000"/>
          </a:xfrm>
          <a:prstGeom prst="roundRect">
            <a:avLst>
              <a:gd name="adj" fmla="val 10000"/>
            </a:avLst>
          </a:prstGeom>
          <a:solidFill>
            <a:srgbClr val="FEF2F2">
              <a:alpha val="100000"/>
            </a:srgbClr>
          </a:solidFill>
          <a:ln w="12700" cap="flat" cmpd="sng">
            <a:solidFill>
              <a:srgbClr val="FCA5A5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6680200" y="5080000"/>
            <a:ext cx="42926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1" i="0" u="none" strike="noStrike">
                <a:solidFill>
                  <a:srgbClr val="991B1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深层原因：</a:t>
            </a:r>
            <a:r>
              <a:rPr lang="en-US" sz="1300" b="0" i="0" u="none" strike="noStrike">
                <a:solidFill>
                  <a:srgbClr val="7F1D1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战后对战争责任的清算不彻底，加上右翼势力长期篡改历史教科书、控制主流舆论，导致日本社会的历史认知出现断层。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理性看待：日本社会的历史认知撕裂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236" r="1236"/>
          <a:stretch>
            <a:fillRect/>
          </a:stretch>
        </p:blipFill>
        <p:spPr>
          <a:xfrm>
            <a:off x="762000" y="1778000"/>
            <a:ext cx="3556000" cy="4318000"/>
          </a:xfrm>
          <a:prstGeom prst="rect">
            <a:avLst/>
          </a:prstGeom>
          <a:noFill/>
          <a:ln w="38100" cap="flat" cmpd="sng">
            <a:solidFill>
              <a:srgbClr val="FFFFFF">
                <a:alpha val="9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4826000" y="1778000"/>
            <a:ext cx="6604000" cy="1397000"/>
          </a:xfrm>
          <a:prstGeom prst="roundRect">
            <a:avLst>
              <a:gd name="adj" fmla="val 0"/>
            </a:avLst>
          </a:prstGeom>
          <a:solidFill>
            <a:srgbClr val="F9FAFB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4826000" y="1778000"/>
            <a:ext cx="76200" cy="13970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5080000" y="1930400"/>
            <a:ext cx="609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和平力量的坚守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有良知的日本政党议员、学者、教师、市民团体和媒体人，在艰难的环境下坚持不懈地探寻和传播历史真相，守护和平宪法理念，构成了日本社会良知的基石。</a:t>
            </a:r>
            <a:endParaRPr lang="en-US" sz="13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826000" y="3429000"/>
            <a:ext cx="6604000" cy="1397000"/>
          </a:xfrm>
          <a:prstGeom prst="roundRect">
            <a:avLst>
              <a:gd name="adj" fmla="val 0"/>
            </a:avLst>
          </a:prstGeom>
          <a:solidFill>
            <a:srgbClr val="F9FAFB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4826000" y="3429000"/>
            <a:ext cx="76200" cy="13970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5080000" y="3581400"/>
            <a:ext cx="609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左翼与右翼的社会思潮对立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街头此起彼伏的反战演说与右翼势力的政治造势活动形成鲜明对比，直观反映了日本社会在历史认知与国家走向问题上深刻的思潮分化。</a:t>
            </a:r>
            <a:endParaRPr lang="en-US" sz="13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826000" y="5080000"/>
            <a:ext cx="6604000" cy="1397000"/>
          </a:xfrm>
          <a:prstGeom prst="roundRect">
            <a:avLst>
              <a:gd name="adj" fmla="val 0"/>
            </a:avLst>
          </a:prstGeom>
          <a:solidFill>
            <a:srgbClr val="F9FAFB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4826000" y="5080000"/>
            <a:ext cx="76200" cy="13970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5080000" y="5232400"/>
            <a:ext cx="609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家庭内部的代际认知冲突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曾有日本博主讲述：女儿了解南京大屠杀真相后感到羞愧，母亲却断然否认，父亲则试图用右翼媒体的虚假叙事误导女儿。这种家庭内部的对立，折射出历史教育的失败。</a:t>
            </a:r>
            <a:endParaRPr lang="en-US" sz="13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青年行动：加强历史学习，坚定历史认知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16241" b="16241"/>
          <a:stretch>
            <a:fillRect/>
          </a:stretch>
        </p:blipFill>
        <p:spPr>
          <a:xfrm>
            <a:off x="762000" y="1651000"/>
            <a:ext cx="5080000" cy="2286000"/>
          </a:xfrm>
          <a:prstGeom prst="rect">
            <a:avLst/>
          </a:prstGeom>
          <a:noFill/>
          <a:ln w="25400" cap="flat" cmpd="sng">
            <a:solidFill>
              <a:srgbClr val="FFFFFF">
                <a:alpha val="8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20000" b="20000"/>
          <a:stretch>
            <a:fillRect/>
          </a:stretch>
        </p:blipFill>
        <p:spPr>
          <a:xfrm>
            <a:off x="762000" y="4191000"/>
            <a:ext cx="5080000" cy="2286000"/>
          </a:xfrm>
          <a:prstGeom prst="rect">
            <a:avLst/>
          </a:prstGeom>
          <a:noFill/>
          <a:ln w="25400" cap="flat" cmpd="sng">
            <a:solidFill>
              <a:srgbClr val="FFFFFF">
                <a:alpha val="8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6223000" y="1651000"/>
            <a:ext cx="5207000" cy="2349500"/>
          </a:xfrm>
          <a:prstGeom prst="roundRect">
            <a:avLst>
              <a:gd name="adj" fmla="val 0"/>
            </a:avLst>
          </a:prstGeom>
          <a:solidFill>
            <a:srgbClr val="FFFFFF">
              <a:alpha val="96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18796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6921500" y="18415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行动 · 夯实历史认知根基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477000" y="2413000"/>
            <a:ext cx="469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spcBef>
                <a:spcPts val="500"/>
              </a:spcBef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▌ 系统学习：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深入学习中国近代史和世界反法西斯战争史，厘清历史脉络，深刻认识日本军国主义的侵略罪行与中国人民英勇抗争的伟大精神。</a:t>
            </a:r>
            <a:endParaRPr lang="en-US" sz="1100"/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4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▌ 多维求证：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主动阅读历史档案、史料文献，走进纪念馆实地参观，观看历史纪录片，在丰富的史实中建立不可动摇的历史认知。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223000" y="4254500"/>
            <a:ext cx="5207000" cy="2222500"/>
          </a:xfrm>
          <a:prstGeom prst="roundRect">
            <a:avLst>
              <a:gd name="adj" fmla="val 0"/>
            </a:avLst>
          </a:prstGeom>
          <a:solidFill>
            <a:srgbClr val="8B0000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77000" y="44831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6921500" y="44450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意义 · 坚定立场 捍卫真相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477000" y="5080000"/>
            <a:ext cx="469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唯有真正掌握历史真相，才能练就一双“火眼金睛”，明辨是非曲直。在面对歪曲历史、美化侵略的历史虚无主义言论时，才能做到内心不惑、据理力争，以扎实的历史知识为武器，坚定地捍卫历史真相与民族尊严。</a:t>
            </a:r>
            <a:endParaRPr lang="en-US"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青年行动：积极参与民间交流，增进理解互信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4572000"/>
          </a:xfrm>
          <a:prstGeom prst="roundRect">
            <a:avLst>
              <a:gd name="adj" fmla="val 2222"/>
            </a:avLst>
          </a:prstGeom>
          <a:solidFill>
            <a:srgbClr val="F9FAFB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500" y="20320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714500" y="2006600"/>
            <a:ext cx="393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参加官方交流项目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主动关注并申请参加“中日青年友好交流项目”等官方或半官方组织的活动，成为中日友好的官方使者。</a:t>
            </a:r>
            <a:endParaRPr lang="en-US" sz="1300" b="0" i="0" u="none" strike="noStrike">
              <a:solidFill>
                <a:srgbClr val="36454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9500" y="34290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714500" y="3403600"/>
            <a:ext cx="3937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推动民间自发交流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通过学术研讨、民间文化节、体育友谊赛、跨文化线上论坛等多元形式，与日本同龄人建立直接联系。</a:t>
            </a:r>
            <a:endParaRPr lang="en-US" sz="1300" b="0" i="0" u="none" strike="noStrike">
              <a:solidFill>
                <a:srgbClr val="36454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9500" y="4953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714500" y="4927600"/>
            <a:ext cx="3937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亲身赴日实地参访</a:t>
            </a:r>
            <a:endParaRPr lang="en-US" sz="1100"/>
          </a:p>
          <a:p>
            <a:pPr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利用假期赴日交流、短期研修或旅游，跳出刻板印象，亲身观察并感受真实、立体的日本社会与文化。</a:t>
            </a:r>
            <a:endParaRPr lang="en-US" sz="1300" b="0" i="0" u="none" strike="noStrike">
              <a:solidFill>
                <a:srgbClr val="36454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rcRect t="15853" b="15853"/>
          <a:stretch>
            <a:fillRect/>
          </a:stretch>
        </p:blipFill>
        <p:spPr>
          <a:xfrm>
            <a:off x="6223000" y="1651000"/>
            <a:ext cx="5207000" cy="2667000"/>
          </a:xfrm>
          <a:prstGeom prst="rect">
            <a:avLst/>
          </a:prstGeom>
          <a:noFill/>
          <a:ln w="25400" cap="flat" cmpd="sng">
            <a:solidFill>
              <a:srgbClr val="FFFFFF">
                <a:alpha val="8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12" name="AutoShape 12"/>
          <p:cNvSpPr/>
          <p:nvPr/>
        </p:nvSpPr>
        <p:spPr>
          <a:xfrm>
            <a:off x="6223000" y="4572000"/>
            <a:ext cx="5207000" cy="1651000"/>
          </a:xfrm>
          <a:prstGeom prst="roundRect">
            <a:avLst>
              <a:gd name="adj" fmla="val 6153"/>
            </a:avLst>
          </a:prstGeom>
          <a:solidFill>
            <a:srgbClr val="F9FAFB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223000" y="4572000"/>
            <a:ext cx="76200" cy="16510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540500" y="4762500"/>
            <a:ext cx="457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交流的深层意义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人与人之间的直接对话，是消除偏见、建立深层信任最有效的途径。在双向交流中，我们既可以坦诚传递正确的历史观，打破信息茧房；也能跨越媒体的滤镜，倾听并理解日本青年的真实处境与想法。</a:t>
            </a:r>
            <a:endParaRPr lang="en-US" sz="1300" b="0" i="0" u="none" strike="noStrike">
              <a:solidFill>
                <a:srgbClr val="36454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青年行动：以开放心态，求同存异，聚焦合作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302000" cy="2667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3302000" cy="508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955800"/>
            <a:ext cx="457200" cy="4572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600200" y="1955800"/>
            <a:ext cx="2159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9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尊重差异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26670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在交流中，尊重日本青年的文化背景和个人观点，避免简单的指责和对立，以平等的视角进行对话。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445000" y="1651000"/>
            <a:ext cx="3302000" cy="2667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445000" y="1651000"/>
            <a:ext cx="3302000" cy="508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99000" y="1955800"/>
            <a:ext cx="457200" cy="457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283200" y="1955800"/>
            <a:ext cx="2159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9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寻找共同点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635500" y="26670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围绕气候变化、环境保护、科技创新、流行文化等共同关心的议题开展务实合作，建立起信任的基础。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128000" y="1651000"/>
            <a:ext cx="3302000" cy="2667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128000" y="1651000"/>
            <a:ext cx="3302000" cy="508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2000" y="1955800"/>
            <a:ext cx="457200" cy="4572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8966200" y="1955800"/>
            <a:ext cx="2159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9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耐心沟通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318500" y="26670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坦诚表达立场，耐心倾听对方观点，通过摆事实、讲道理的方式，在不断地交流中逐步增进理解与互信。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762000" y="4699000"/>
            <a:ext cx="10668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762000" y="4699000"/>
            <a:ext cx="101600" cy="16510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1143000" y="4953000"/>
            <a:ext cx="203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行动的</a:t>
            </a:r>
            <a:br>
              <a:rPr lang="en-US" sz="20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20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深远意义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3429000" y="4953000"/>
            <a:ext cx="762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历史问题虽是中日关系的客观障碍，但不应成为青年交流的唯一话题。通过在经济、科技、文化等领域的务实合作，不仅能丰富交流内涵，更能为最终解决历史问题创造良好的民间氛围，“</a:t>
            </a:r>
            <a:r>
              <a:rPr lang="en-US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经促政”、“以民促官”，推动中日关系行稳致远。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1016000" y="2286000"/>
            <a:ext cx="1016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正视历史，走向未来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1016000" y="3556000"/>
            <a:ext cx="1270000" cy="508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4064000"/>
            <a:ext cx="10160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6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构建人类命运共同体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0" y="5715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THANK YOU | 谢谢聆听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2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实践</a:t>
            </a:r>
            <a:r>
              <a:rPr lang="zh-CN" altLang="en-US" sz="32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要求</a:t>
            </a:r>
            <a:endParaRPr lang="zh-CN" altLang="en-US" sz="3200" b="1" i="0" u="none" strike="noStrike">
              <a:solidFill>
                <a:srgbClr val="36454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62000" y="1651000"/>
            <a:ext cx="3302000" cy="2667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>
            <p:custDataLst>
              <p:tags r:id="rId3"/>
            </p:custDataLst>
          </p:nvPr>
        </p:nvSpPr>
        <p:spPr>
          <a:xfrm>
            <a:off x="762000" y="1651000"/>
            <a:ext cx="3302000" cy="508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1955800"/>
            <a:ext cx="457200" cy="4572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1600200" y="1955800"/>
            <a:ext cx="2159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9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小组</a:t>
            </a:r>
            <a:r>
              <a:rPr lang="zh-CN" altLang="en-US" sz="19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讨论</a:t>
            </a:r>
            <a:endParaRPr lang="zh-CN" altLang="en-US" sz="1900" b="1" i="0" u="none" strike="noStrike">
              <a:solidFill>
                <a:srgbClr val="36454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952500" y="26670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zh-CN" alt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就以上所提问题分小组进行讨论，时间为二十</a:t>
            </a:r>
            <a:r>
              <a:rPr lang="zh-CN" alt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分钟。</a:t>
            </a:r>
            <a:endParaRPr lang="zh-CN" alt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9"/>
            </p:custDataLst>
          </p:nvPr>
        </p:nvSpPr>
        <p:spPr>
          <a:xfrm>
            <a:off x="4445000" y="1651000"/>
            <a:ext cx="3302000" cy="2667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10"/>
            </p:custDataLst>
          </p:nvPr>
        </p:nvSpPr>
        <p:spPr>
          <a:xfrm>
            <a:off x="4445000" y="1651000"/>
            <a:ext cx="3302000" cy="508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99000" y="1955800"/>
            <a:ext cx="457200" cy="4572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14"/>
            </p:custDataLst>
          </p:nvPr>
        </p:nvSpPr>
        <p:spPr>
          <a:xfrm>
            <a:off x="5283200" y="1955800"/>
            <a:ext cx="2159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9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小组</a:t>
            </a:r>
            <a:r>
              <a:rPr lang="zh-CN" altLang="en-US" sz="19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汇报</a:t>
            </a:r>
            <a:endParaRPr lang="zh-CN" altLang="en-US" sz="1900" b="1" i="0" u="none" strike="noStrike">
              <a:solidFill>
                <a:srgbClr val="36454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15"/>
            </p:custDataLst>
          </p:nvPr>
        </p:nvSpPr>
        <p:spPr>
          <a:xfrm>
            <a:off x="4635500" y="26670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zh-CN" alt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各小组上台汇报，就各问题进行分工汇报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16"/>
            </p:custDataLst>
          </p:nvPr>
        </p:nvSpPr>
        <p:spPr>
          <a:xfrm>
            <a:off x="8128000" y="1651000"/>
            <a:ext cx="3302000" cy="2667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>
            <p:custDataLst>
              <p:tags r:id="rId17"/>
            </p:custDataLst>
          </p:nvPr>
        </p:nvSpPr>
        <p:spPr>
          <a:xfrm>
            <a:off x="8128000" y="1651000"/>
            <a:ext cx="3302000" cy="508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382000" y="1955800"/>
            <a:ext cx="457200" cy="4572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21"/>
            </p:custDataLst>
          </p:nvPr>
        </p:nvSpPr>
        <p:spPr>
          <a:xfrm>
            <a:off x="8966200" y="1955800"/>
            <a:ext cx="2159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9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要求</a:t>
            </a:r>
            <a:endParaRPr lang="zh-CN" altLang="en-US" sz="1900" b="1" i="0" u="none" strike="noStrike">
              <a:solidFill>
                <a:srgbClr val="36454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>
            <p:custDataLst>
              <p:tags r:id="rId22"/>
            </p:custDataLst>
          </p:nvPr>
        </p:nvSpPr>
        <p:spPr>
          <a:xfrm>
            <a:off x="8318500" y="26670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</a:t>
            </a:r>
            <a:r>
              <a:rPr lang="zh-CN" alt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、充分准备，摆明观点，有事实依据</a:t>
            </a:r>
            <a:r>
              <a:rPr lang="zh-CN" alt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支撑。</a:t>
            </a:r>
            <a:endParaRPr lang="zh-CN" alt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  <a:defRPr/>
            </a:pPr>
            <a:r>
              <a:rPr lang="en-US" altLang="zh-CN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</a:t>
            </a:r>
            <a:r>
              <a:rPr lang="zh-CN" alt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、全程脱稿，不脱稿者</a:t>
            </a:r>
            <a:r>
              <a:rPr lang="zh-CN" alt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不得分。</a:t>
            </a:r>
            <a:endParaRPr lang="zh-CN" alt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  <a:defRPr/>
            </a:pPr>
            <a:r>
              <a:rPr lang="en-US" altLang="zh-CN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</a:t>
            </a:r>
            <a:r>
              <a:rPr lang="zh-CN" alt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、小组汇报时间不得少于</a:t>
            </a:r>
            <a:r>
              <a:rPr lang="zh-CN" alt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八分钟。</a:t>
            </a:r>
            <a:endParaRPr lang="zh-CN" alt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762000" y="4699000"/>
            <a:ext cx="106680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762000" y="4699000"/>
            <a:ext cx="101600" cy="16510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1143000" y="4953000"/>
            <a:ext cx="203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20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课后</a:t>
            </a:r>
            <a:r>
              <a:rPr lang="zh-CN" altLang="en-US" sz="20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作业</a:t>
            </a:r>
            <a:endParaRPr lang="zh-CN" altLang="en-US" sz="2000" b="1" i="0" u="none" strike="noStrike">
              <a:solidFill>
                <a:srgbClr val="36454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3429000" y="4953000"/>
            <a:ext cx="762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将本人汇报视频进行剪辑后上传至学习通，教师进行批阅。视频质量跟成绩</a:t>
            </a:r>
            <a:r>
              <a:rPr lang="zh-CN" alt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相关。</a:t>
            </a:r>
            <a:endParaRPr lang="zh-CN" alt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讨论议程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270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 spc="400">
                <a:solidFill>
                  <a:srgbClr val="B4B4B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DISCUSSION AGENDA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159000"/>
            <a:ext cx="2032000" cy="3683000"/>
          </a:xfrm>
          <a:prstGeom prst="roundRect">
            <a:avLst>
              <a:gd name="adj" fmla="val 50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2413000"/>
            <a:ext cx="203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4290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理论解析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460500" y="4191000"/>
            <a:ext cx="635000" cy="381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889000" y="4699000"/>
            <a:ext cx="177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什么是历史虚无主义？</a:t>
            </a:r>
            <a:b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其定义与核心特征是什么？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2946400" y="2159000"/>
            <a:ext cx="2032000" cy="3683000"/>
          </a:xfrm>
          <a:prstGeom prst="roundRect">
            <a:avLst>
              <a:gd name="adj" fmla="val 50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2946400" y="2413000"/>
            <a:ext cx="203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2946400" y="34290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具体表现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3644900" y="4191000"/>
            <a:ext cx="635000" cy="381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3073400" y="4699000"/>
            <a:ext cx="177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日本的历史虚无主义</a:t>
            </a:r>
            <a:b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在哪些领域有所体现？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5130800" y="2159000"/>
            <a:ext cx="2032000" cy="3683000"/>
          </a:xfrm>
          <a:prstGeom prst="roundRect">
            <a:avLst>
              <a:gd name="adj" fmla="val 50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5130800" y="2413000"/>
            <a:ext cx="203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130800" y="34290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个案剖析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5829300" y="4191000"/>
            <a:ext cx="635000" cy="381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5257800" y="4699000"/>
            <a:ext cx="177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如何认识以高市早苗</a:t>
            </a:r>
            <a:b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为代表的右翼势力行径？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315200" y="2159000"/>
            <a:ext cx="2032000" cy="3683000"/>
          </a:xfrm>
          <a:prstGeom prst="roundRect">
            <a:avLst>
              <a:gd name="adj" fmla="val 50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7315200" y="2413000"/>
            <a:ext cx="203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315200" y="34290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理性看待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8013700" y="4191000"/>
            <a:ext cx="635000" cy="381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7442200" y="4699000"/>
            <a:ext cx="177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如何客观区分与看待</a:t>
            </a:r>
            <a:b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日本国家、民族与民众？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9499600" y="2159000"/>
            <a:ext cx="2032000" cy="3683000"/>
          </a:xfrm>
          <a:prstGeom prst="roundRect">
            <a:avLst>
              <a:gd name="adj" fmla="val 50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9499600" y="2413000"/>
            <a:ext cx="203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9499600" y="3429000"/>
            <a:ext cx="203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青年行动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10198100" y="4191000"/>
            <a:ext cx="635000" cy="381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29"/>
          <p:cNvSpPr/>
          <p:nvPr/>
        </p:nvSpPr>
        <p:spPr>
          <a:xfrm>
            <a:off x="9626600" y="4699000"/>
            <a:ext cx="177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我们应当如何行动</a:t>
            </a:r>
            <a:b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以促进中日两国关系？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理论解析：什么是历史虚无主义？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96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0" y="21590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778000" y="2108200"/>
            <a:ext cx="381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定义与核心内涵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143000" y="3048000"/>
            <a:ext cx="4445000" cy="266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历史虚无主义（日本语境下多为“</a:t>
            </a:r>
            <a:r>
              <a:rPr lang="en-US" sz="14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历史修正主义</a:t>
            </a:r>
            <a:r>
              <a:rPr lang="en-US" sz="14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”），是一种旨在通过否定、歪曲、篡改历史事实，特别是关于侵略战争、殖民统治等敏感历史问题，来达到特定政治目的的思潮和行为。</a:t>
            </a:r>
            <a:endParaRPr lang="en-US" sz="1100"/>
          </a:p>
          <a:p>
            <a:pPr indent="0" algn="l">
              <a:lnSpc>
                <a:spcPct val="133000"/>
              </a:lnSpc>
              <a:spcBef>
                <a:spcPts val="1600"/>
              </a:spcBef>
            </a:pPr>
            <a:r>
              <a:rPr lang="en-US" sz="14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其核心并非严谨的学术探讨，而是带有强烈政治动机的</a:t>
            </a:r>
            <a:r>
              <a:rPr lang="en-US" sz="14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历史叙事重构</a:t>
            </a:r>
            <a:r>
              <a:rPr lang="en-US" sz="14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400" b="0" i="0" u="none" strike="noStrike">
              <a:solidFill>
                <a:srgbClr val="36454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223000" y="1778000"/>
            <a:ext cx="5207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96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4000" y="2159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7239000" y="2108200"/>
            <a:ext cx="381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根本目的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604000" y="3048000"/>
            <a:ext cx="4445000" cy="266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42000"/>
              </a:lnSpc>
              <a:defRPr/>
            </a:pPr>
            <a:r>
              <a:rPr lang="en-US" sz="14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为日本的历史罪责进行彻底的</a:t>
            </a:r>
            <a:r>
              <a:rPr lang="en-US" sz="14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开脱与翻案</a:t>
            </a:r>
            <a:r>
              <a:rPr lang="en-US" sz="14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，试图摆脱二战后“</a:t>
            </a:r>
            <a:r>
              <a:rPr lang="en-US" sz="14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战败国</a:t>
            </a:r>
            <a:r>
              <a:rPr lang="en-US" sz="14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”的身份标签与枷锁。</a:t>
            </a:r>
            <a:endParaRPr lang="en-US" sz="1100"/>
          </a:p>
          <a:p>
            <a:pPr indent="0" algn="l">
              <a:lnSpc>
                <a:spcPct val="142000"/>
              </a:lnSpc>
              <a:spcBef>
                <a:spcPts val="1600"/>
              </a:spcBef>
            </a:pPr>
            <a:r>
              <a:rPr lang="en-US" sz="14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进而突破战后国际秩序的限制，谋求成为政治和军事大国的“</a:t>
            </a:r>
            <a:r>
              <a:rPr lang="en-US" sz="14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正常国家化</a:t>
            </a:r>
            <a:r>
              <a:rPr lang="en-US" sz="14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”地位。</a:t>
            </a:r>
            <a:endParaRPr lang="en-US" sz="1400" b="0" i="0" u="none" strike="noStrike">
              <a:solidFill>
                <a:srgbClr val="36454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核心观点与谬误剖析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101600" cy="22860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143000" y="1841500"/>
            <a:ext cx="4572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9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“自卫战争论”与“解放亚洲论”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3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谬误：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声称战争是为了“自存自卫”或“解放亚洲”，掩盖侵略本质。</a:t>
            </a:r>
            <a:endParaRPr lang="en-US" sz="13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3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事实：</a:t>
            </a: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颠倒因果，其实质是建立日本主导的殖民帝国，对亚洲各国进行残酷掠夺与统治。</a:t>
            </a:r>
            <a:endParaRPr lang="en-US" sz="13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223000" y="1651000"/>
            <a:ext cx="5207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6223000" y="1651000"/>
            <a:ext cx="101600" cy="22860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6604000" y="1841500"/>
            <a:ext cx="4572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9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“受害者叙事”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3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谬误：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过度聚焦广岛、长崎遭原子弹轰炸，刻意将日本塑造成二战中最大的“受害者”。</a:t>
            </a:r>
            <a:endParaRPr lang="en-US" sz="13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3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事实：</a:t>
            </a: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混淆侵略与被侵略的性质，回避战争责任，是逃避历史罪责的典型手法。</a:t>
            </a:r>
            <a:endParaRPr lang="en-US" sz="13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4191000"/>
            <a:ext cx="5207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762000" y="4191000"/>
            <a:ext cx="101600" cy="22860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1143000" y="4381500"/>
            <a:ext cx="4572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9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“侵略未定义论”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3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谬误：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借口国际法上对“侵略”没有统一、严密的法律定义，以此否认侵略事实。</a:t>
            </a:r>
            <a:endParaRPr lang="en-US" sz="13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3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事实：</a:t>
            </a: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这是一种玩弄文字的诡辩，东京审判早已依据充分的法理与事实，对其侵略罪行作出了最终的法律认定。</a:t>
            </a:r>
            <a:endParaRPr lang="en-US" sz="13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223000" y="4191000"/>
            <a:ext cx="5207000" cy="2286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223000" y="4191000"/>
            <a:ext cx="101600" cy="2286000"/>
          </a:xfrm>
          <a:prstGeom prst="roundRect">
            <a:avLst>
              <a:gd name="adj" fmla="val 0"/>
            </a:avLst>
          </a:prstGeom>
          <a:solidFill>
            <a:srgbClr val="8B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6604000" y="4381500"/>
            <a:ext cx="4572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9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对战争暴行的否认、淡化与相对化</a:t>
            </a:r>
            <a:endParaRPr lang="en-US" sz="1100"/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3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谬误：</a:t>
            </a: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散布“南京大屠杀是捏造的”、“慰安妇制度并非强制”等言论，试图洗白历史。</a:t>
            </a:r>
            <a:endParaRPr lang="en-US" sz="13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  <a:spcBef>
                <a:spcPts val="800"/>
              </a:spcBef>
            </a:pPr>
            <a:r>
              <a:rPr lang="en-US" sz="13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事实：</a:t>
            </a: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历史铁证如山，任何试图篡改或美化侵略历史的行为，都是对历史正义的公然亵渎。</a:t>
            </a:r>
            <a:endParaRPr lang="en-US" sz="1300" b="1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历史虚无主义的危害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4318000"/>
          </a:xfrm>
          <a:prstGeom prst="roundRect">
            <a:avLst>
              <a:gd name="adj" fmla="val 0"/>
            </a:avLst>
          </a:prstGeom>
          <a:solidFill>
            <a:srgbClr val="141414">
              <a:alpha val="80000"/>
            </a:srgbClr>
          </a:solidFill>
          <a:ln w="25400" cap="flat" cmpd="sng">
            <a:solidFill>
              <a:srgbClr val="8B0000">
                <a:alpha val="9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032000"/>
            <a:ext cx="406400" cy="4064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87500" y="2006600"/>
            <a:ext cx="393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对日本社会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2921000"/>
            <a:ext cx="4699000" cy="279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阻碍健康国民认同：</a:t>
            </a:r>
            <a:r>
              <a:rPr lang="en-US" sz="1300" b="0" i="0" u="none" strike="noStrike">
                <a:solidFill>
                  <a:srgbClr val="E5E7EB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制造思想对立和社会撕裂，破坏国民间基于正确历史观的共识与团结。</a:t>
            </a:r>
            <a:endParaRPr lang="en-US" sz="1100"/>
          </a:p>
          <a:p>
            <a:pPr indent="0" algn="l">
              <a:lnSpc>
                <a:spcPct val="133000"/>
              </a:lnSpc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毒化年轻一代认知：</a:t>
            </a:r>
            <a:r>
              <a:rPr lang="en-US" sz="1300" b="0" i="0" u="none" strike="noStrike">
                <a:solidFill>
                  <a:srgbClr val="E5E7EB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通过篡改教科书等方式灌输错误史观，导致日本青年一代严重的历史认知缺失。</a:t>
            </a:r>
            <a:endParaRPr lang="en-US" sz="1300" b="0" i="0" u="none" strike="noStrike">
              <a:solidFill>
                <a:srgbClr val="E5E7EB">
                  <a:alpha val="90196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侵蚀和平宪法根基：</a:t>
            </a:r>
            <a:r>
              <a:rPr lang="en-US" sz="1300" b="0" i="0" u="none" strike="noStrike">
                <a:solidFill>
                  <a:srgbClr val="E5E7EB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为修改和平宪法、摆脱战后体制束缚、推行强军扩武政策制造舆论准备。</a:t>
            </a:r>
            <a:endParaRPr lang="en-US" sz="1300" b="0" i="0" u="none" strike="noStrike">
              <a:solidFill>
                <a:srgbClr val="E5E7EB">
                  <a:alpha val="90196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223000" y="1778000"/>
            <a:ext cx="5207000" cy="4318000"/>
          </a:xfrm>
          <a:prstGeom prst="roundRect">
            <a:avLst>
              <a:gd name="adj" fmla="val 0"/>
            </a:avLst>
          </a:prstGeom>
          <a:solidFill>
            <a:srgbClr val="141414">
              <a:alpha val="80000"/>
            </a:srgbClr>
          </a:solidFill>
          <a:ln w="25400" cap="flat" cmpd="sng">
            <a:solidFill>
              <a:srgbClr val="8B0000">
                <a:alpha val="9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2032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7048500" y="2006600"/>
            <a:ext cx="393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对地区与国际社会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477000" y="2921000"/>
            <a:ext cx="4699000" cy="279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破坏东亚和解进程：</a:t>
            </a:r>
            <a:r>
              <a:rPr lang="en-US" sz="1300" b="0" i="0" u="none" strike="noStrike">
                <a:solidFill>
                  <a:srgbClr val="E5E7EB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无视历史事实，伤害亚洲受害国人民的民族感情，严重阻碍国家间互信与和解。</a:t>
            </a:r>
            <a:endParaRPr lang="en-US" sz="1100"/>
          </a:p>
          <a:p>
            <a:pPr indent="0" algn="l">
              <a:lnSpc>
                <a:spcPct val="133000"/>
              </a:lnSpc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加剧地区紧张局势：</a:t>
            </a:r>
            <a:r>
              <a:rPr lang="en-US" sz="1300" b="0" i="0" u="none" strike="noStrike">
                <a:solidFill>
                  <a:srgbClr val="E5E7EB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煽动极端民族主义情绪，增加邻国的安全疑虑，引发地区军备竞赛风险。</a:t>
            </a:r>
            <a:endParaRPr lang="en-US" sz="1300" b="0" i="0" u="none" strike="noStrike">
              <a:solidFill>
                <a:srgbClr val="E5E7EB">
                  <a:alpha val="90196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• 损耗日本国际信誉：</a:t>
            </a:r>
            <a:r>
              <a:rPr lang="en-US" sz="1300" b="0" i="0" u="none" strike="noStrike">
                <a:solidFill>
                  <a:srgbClr val="E5E7EB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让国际社会对日本是否真正汲取历史教训、坚持走和平发展道路产生深刻疑虑。</a:t>
            </a:r>
            <a:endParaRPr lang="en-US" sz="1300" b="0" i="0" u="none" strike="noStrike">
              <a:solidFill>
                <a:srgbClr val="E5E7EB">
                  <a:alpha val="90196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41414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具体表现：历史教科书问题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58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B2222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从“侵略”到“进出”的偷换：篡改历史的惯用伎俩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159000"/>
            <a:ext cx="558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EBEBEB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教科书是塑造国民历史认知的关键基石。日本右翼势力长期致力于系统性篡改历史教科书，试图从根源上扭曲新一代的历史观。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3048000"/>
            <a:ext cx="2667000" cy="1397000"/>
          </a:xfrm>
          <a:prstGeom prst="roundRect">
            <a:avLst>
              <a:gd name="adj" fmla="val 0"/>
            </a:avLst>
          </a:prstGeom>
          <a:solidFill>
            <a:srgbClr val="2D2D2D">
              <a:alpha val="90000"/>
            </a:srgbClr>
          </a:solidFill>
          <a:ln w="12700" cap="flat" cmpd="sng">
            <a:solidFill>
              <a:srgbClr val="B22222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4400" y="32385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33500" y="3175000"/>
            <a:ext cx="1968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篡改关键表述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100" b="0" i="0" u="none" strike="noStrike">
                <a:solidFill>
                  <a:srgbClr val="D2D2D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将对中国的“侵略”改为“进出”或“进入”，刻意模糊战争的侵略本质与非法性。</a:t>
            </a:r>
            <a:endParaRPr lang="en-US" sz="1100" b="0" i="0" u="none" strike="noStrike">
              <a:solidFill>
                <a:srgbClr val="D2D2D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3683000" y="3048000"/>
            <a:ext cx="2667000" cy="1397000"/>
          </a:xfrm>
          <a:prstGeom prst="roundRect">
            <a:avLst>
              <a:gd name="adj" fmla="val 0"/>
            </a:avLst>
          </a:prstGeom>
          <a:solidFill>
            <a:srgbClr val="2D2D2D">
              <a:alpha val="90000"/>
            </a:srgbClr>
          </a:solidFill>
          <a:ln w="12700" cap="flat" cmpd="sng">
            <a:solidFill>
              <a:srgbClr val="B22222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5400" y="32385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254500" y="3175000"/>
            <a:ext cx="1968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淡化/删除战争暴行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100" b="0" i="0" u="none" strike="noStrike">
                <a:solidFill>
                  <a:srgbClr val="D2D2D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以“南京事件”模糊南京大屠杀的性质；删除“慰安妇”问题中“强制”等核心描述，掩盖罪行。</a:t>
            </a:r>
            <a:endParaRPr lang="en-US" sz="1100" b="0" i="0" u="none" strike="noStrike">
              <a:solidFill>
                <a:srgbClr val="D2D2D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62000" y="4699000"/>
            <a:ext cx="2667000" cy="1397000"/>
          </a:xfrm>
          <a:prstGeom prst="roundRect">
            <a:avLst>
              <a:gd name="adj" fmla="val 0"/>
            </a:avLst>
          </a:prstGeom>
          <a:solidFill>
            <a:srgbClr val="2D2D2D">
              <a:alpha val="90000"/>
            </a:srgbClr>
          </a:solidFill>
          <a:ln w="12700" cap="flat" cmpd="sng">
            <a:solidFill>
              <a:srgbClr val="B22222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4400" y="48895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333500" y="4826000"/>
            <a:ext cx="1968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片面强化“受害者”叙事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100" b="0" i="0" u="none" strike="noStrike">
                <a:solidFill>
                  <a:srgbClr val="D2D2D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大幅增加关于东京大轰炸和原子弹爆炸的篇幅，却避而不谈发动侵略战争的起因与责任。</a:t>
            </a:r>
            <a:endParaRPr lang="en-US" sz="1100" b="0" i="0" u="none" strike="noStrike">
              <a:solidFill>
                <a:srgbClr val="D2D2D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3683000" y="4699000"/>
            <a:ext cx="2667000" cy="1397000"/>
          </a:xfrm>
          <a:prstGeom prst="roundRect">
            <a:avLst>
              <a:gd name="adj" fmla="val 0"/>
            </a:avLst>
          </a:prstGeom>
          <a:solidFill>
            <a:srgbClr val="2D2D2D">
              <a:alpha val="90000"/>
            </a:srgbClr>
          </a:solidFill>
          <a:ln w="12700" cap="flat" cmpd="sng">
            <a:solidFill>
              <a:srgbClr val="B22222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35400" y="48895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4254500" y="4826000"/>
            <a:ext cx="1968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右翼团体持续推动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100" b="0" i="0" u="none" strike="noStrike">
                <a:solidFill>
                  <a:srgbClr val="D2D2D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以“新历史教科书编纂会”为代表的右翼势力，持续编撰并推广美化侵略历史的教科书。</a:t>
            </a:r>
            <a:endParaRPr lang="en-US" sz="1100" b="0" i="0" u="none" strike="noStrike">
              <a:solidFill>
                <a:srgbClr val="D2D2D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0"/>
          <a:srcRect t="18862" b="18862"/>
          <a:stretch>
            <a:fillRect/>
          </a:stretch>
        </p:blipFill>
        <p:spPr>
          <a:xfrm>
            <a:off x="6858000" y="2032000"/>
            <a:ext cx="4572000" cy="2413000"/>
          </a:xfrm>
          <a:prstGeom prst="rect">
            <a:avLst/>
          </a:prstGeom>
          <a:noFill/>
          <a:ln w="25400" cap="flat" cmpd="sng">
            <a:solidFill>
              <a:srgbClr val="FFFFFF">
                <a:alpha val="8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19" name="AutoShape 19"/>
          <p:cNvSpPr/>
          <p:nvPr/>
        </p:nvSpPr>
        <p:spPr>
          <a:xfrm>
            <a:off x="6858000" y="4699000"/>
            <a:ext cx="4572000" cy="1524000"/>
          </a:xfrm>
          <a:prstGeom prst="roundRect">
            <a:avLst>
              <a:gd name="adj" fmla="val 0"/>
            </a:avLst>
          </a:prstGeom>
          <a:solidFill>
            <a:srgbClr val="8B0000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7048500" y="4826000"/>
            <a:ext cx="4191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E6E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⚠️ 2025年 新版教科书案例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2025年起，日本全国初中陆续启用的新版教材中，多数版本对南京大屠杀采取“一笔带过”的处理方式，甚至有教材在脚注中提及此事时，刻意加入对遇难人数的质疑内容，企图混淆视听。</a:t>
            </a:r>
            <a:endParaRPr lang="en-US" sz="1200" b="0" i="0" u="none" strike="noStrike">
              <a:solidFill>
                <a:srgbClr val="FFFFFF">
                  <a:alpha val="90196"/>
                </a:srgb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具体表现：靖国神社问题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D1453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供奉战犯的“招魂之地” —— 日本军国主义的精神象征与历史虚无主义的集中体现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286000"/>
            <a:ext cx="3302000" cy="3937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12318" b="12318"/>
          <a:stretch>
            <a:fillRect/>
          </a:stretch>
        </p:blipFill>
        <p:spPr>
          <a:xfrm>
            <a:off x="952500" y="2476500"/>
            <a:ext cx="2921000" cy="1651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952500" y="4318000"/>
            <a:ext cx="2921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供奉战犯，美化亡灵</a:t>
            </a:r>
            <a:endParaRPr lang="en-US" sz="1100"/>
          </a:p>
          <a:p>
            <a:pPr indent="0" algn="just">
              <a:lnSpc>
                <a:spcPct val="117000"/>
              </a:lnSpc>
              <a:spcBef>
                <a:spcPts val="1000"/>
              </a:spcBef>
            </a:pP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神社内供奉着包括发动侵略战争的东条英机在内的14名二战甲级战犯，将双手沾满亚洲人民鲜血的战争罪犯公然奉为“英灵”，是对历史正义的践踏。</a:t>
            </a:r>
            <a:endParaRPr lang="en-US" sz="13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445000" y="2286000"/>
            <a:ext cx="3302000" cy="3937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1200" y="2603500"/>
            <a:ext cx="609600" cy="609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4635500" y="3556000"/>
            <a:ext cx="2921000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歪曲历史，灌输谬论</a:t>
            </a:r>
            <a:endParaRPr lang="en-US" sz="1100"/>
          </a:p>
          <a:p>
            <a:pPr indent="0" algn="just">
              <a:lnSpc>
                <a:spcPct val="117000"/>
              </a:lnSpc>
              <a:spcBef>
                <a:spcPts val="1000"/>
              </a:spcBef>
            </a:pP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神社内的“游就馆”通过篡改史料、展示虚假文物，将对外侵略战争美化为“自卫战争”和“解放亚洲”，向日本青少年持续灌输“靖国史观”，是传播历史修正主义的思想阵地。</a:t>
            </a:r>
            <a:endParaRPr lang="en-US" sz="13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8128000" y="2286000"/>
            <a:ext cx="3302000" cy="39370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 t="7382" b="7382"/>
          <a:stretch>
            <a:fillRect/>
          </a:stretch>
        </p:blipFill>
        <p:spPr>
          <a:xfrm>
            <a:off x="8318500" y="2476500"/>
            <a:ext cx="2921000" cy="1651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3" name="AutoShape 13"/>
          <p:cNvSpPr/>
          <p:nvPr/>
        </p:nvSpPr>
        <p:spPr>
          <a:xfrm>
            <a:off x="8318500" y="4318000"/>
            <a:ext cx="2921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政要参拜，挑战底线</a:t>
            </a:r>
            <a:endParaRPr lang="en-US" sz="1100"/>
          </a:p>
          <a:p>
            <a:pPr indent="0" algn="just">
              <a:lnSpc>
                <a:spcPct val="117000"/>
              </a:lnSpc>
              <a:spcBef>
                <a:spcPts val="1000"/>
              </a:spcBef>
            </a:pP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日本首相及内阁成员多次以官方身份前往参拜，这绝非单纯的“个人信仰”，而是日本官方对侵略历史缺乏深刻反省的体现，严重伤害了中国及其他受害国人民的民族感情。</a:t>
            </a:r>
            <a:endParaRPr lang="en-US" sz="1300" b="0" i="0" u="none" strike="noStrike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具体表现：对战争暴行的系统性否认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3020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28448" b="28448"/>
          <a:stretch>
            <a:fillRect/>
          </a:stretch>
        </p:blipFill>
        <p:spPr>
          <a:xfrm>
            <a:off x="889000" y="1841500"/>
            <a:ext cx="3048000" cy="1905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889000" y="3937000"/>
            <a:ext cx="304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南京大屠杀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889000" y="4699000"/>
            <a:ext cx="3048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散布“南京大屠杀虚构论”、“百人斩虚构论”等谎言，企图抹杀历史事实，并恶意攻击揭露真相的正义人士。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445000" y="1651000"/>
            <a:ext cx="33020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 t="2651" b="2651"/>
          <a:stretch>
            <a:fillRect/>
          </a:stretch>
        </p:blipFill>
        <p:spPr>
          <a:xfrm>
            <a:off x="4572000" y="1841500"/>
            <a:ext cx="3048000" cy="1905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4572000" y="3937000"/>
            <a:ext cx="304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“慰安妇”问题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572000" y="4699000"/>
            <a:ext cx="3048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极力否认日军强征“慰安妇”的史实，将其歪曲为“自愿的商业行为”，并不断攻击受害者的证言，试图掩盖性暴力罪行。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128000" y="1651000"/>
            <a:ext cx="3302000" cy="457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 t="3124" b="3125"/>
          <a:stretch>
            <a:fillRect/>
          </a:stretch>
        </p:blipFill>
        <p:spPr>
          <a:xfrm>
            <a:off x="8255000" y="1841500"/>
            <a:ext cx="3048000" cy="1905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4" name="AutoShape 14"/>
          <p:cNvSpPr/>
          <p:nvPr/>
        </p:nvSpPr>
        <p:spPr>
          <a:xfrm>
            <a:off x="8255000" y="3937000"/>
            <a:ext cx="304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731部队罪行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255000" y="4699000"/>
            <a:ext cx="3048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日本政府长期对731部队的细菌战、活体实验等反人类罪行采取回避态度，相关历史在教科书中被严重淡化，真相被掩盖。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个案剖析：以高市早苗为例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1863" r="21863"/>
          <a:stretch>
            <a:fillRect/>
          </a:stretch>
        </p:blipFill>
        <p:spPr>
          <a:xfrm>
            <a:off x="762000" y="1778000"/>
            <a:ext cx="4318000" cy="4318000"/>
          </a:xfrm>
          <a:prstGeom prst="rect">
            <a:avLst/>
          </a:prstGeom>
          <a:noFill/>
          <a:ln w="38100" cap="flat" cmpd="sng">
            <a:solidFill>
              <a:srgbClr val="8B0000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5461000" y="1778000"/>
            <a:ext cx="596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8B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狂热的历史修正主义者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461000" y="2667000"/>
            <a:ext cx="596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高市早苗是当前日本政坛最具代表性的右翼人物之一，她的言行集中体现了日本历史修正主义的核心主张，在日本国内和国际社会引起了广泛的争议与警惕。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461000" y="3937000"/>
            <a:ext cx="18415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51500" y="41910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096000" y="4165600"/>
            <a:ext cx="114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否定侵略历史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651500" y="4826000"/>
            <a:ext cx="1460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公开否认日本在二战中的侵略性质，极力否定南京大屠杀、强征“慰安妇”等历史暴行。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518400" y="3937000"/>
            <a:ext cx="18415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08900" y="41910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8153400" y="4165600"/>
            <a:ext cx="114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推动修宪扩军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708900" y="4826000"/>
            <a:ext cx="1460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主张将自卫队正式改为“国防军”，大幅增加国防预算，推动日本加速向军事大国转型。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9588500" y="3937000"/>
            <a:ext cx="1841500" cy="2159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79000" y="41910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10223500" y="4165600"/>
            <a:ext cx="114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6454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煽动民族主义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9779000" y="4826000"/>
            <a:ext cx="1460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鼓吹“新国家主义”教育，美化侵略历史，在年轻一代中煽动狭隘的民族主义情绪。</a:t>
            </a:r>
            <a:endParaRPr lang="en-US" sz="11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10,&quot;left&quot;:60,&quot;top&quot;:130,&quot;width&quot;:840}"/>
</p:tagLst>
</file>

<file path=ppt/tags/tag10.xml><?xml version="1.0" encoding="utf-8"?>
<p:tagLst xmlns:p="http://schemas.openxmlformats.org/presentationml/2006/main">
  <p:tag name="KSO_WM_DIAGRAM_VIRTUALLY_FRAME" val="{&quot;height&quot;:210,&quot;left&quot;:60,&quot;top&quot;:130,&quot;width&quot;:840}"/>
</p:tagLst>
</file>

<file path=ppt/tags/tag11.xml><?xml version="1.0" encoding="utf-8"?>
<p:tagLst xmlns:p="http://schemas.openxmlformats.org/presentationml/2006/main">
  <p:tag name="KSO_WM_DIAGRAM_VIRTUALLY_FRAME" val="{&quot;height&quot;:210,&quot;left&quot;:60,&quot;top&quot;:130,&quot;width&quot;:840}"/>
</p:tagLst>
</file>

<file path=ppt/tags/tag12.xml><?xml version="1.0" encoding="utf-8"?>
<p:tagLst xmlns:p="http://schemas.openxmlformats.org/presentationml/2006/main">
  <p:tag name="KSO_WM_DIAGRAM_VIRTUALLY_FRAME" val="{&quot;height&quot;:210,&quot;left&quot;:60,&quot;top&quot;:130,&quot;width&quot;:840}"/>
</p:tagLst>
</file>

<file path=ppt/tags/tag13.xml><?xml version="1.0" encoding="utf-8"?>
<p:tagLst xmlns:p="http://schemas.openxmlformats.org/presentationml/2006/main">
  <p:tag name="KSO_WM_DIAGRAM_VIRTUALLY_FRAME" val="{&quot;height&quot;:210,&quot;left&quot;:60,&quot;top&quot;:130,&quot;width&quot;:840}"/>
</p:tagLst>
</file>

<file path=ppt/tags/tag14.xml><?xml version="1.0" encoding="utf-8"?>
<p:tagLst xmlns:p="http://schemas.openxmlformats.org/presentationml/2006/main">
  <p:tag name="KSO_WM_DIAGRAM_VIRTUALLY_FRAME" val="{&quot;height&quot;:210,&quot;left&quot;:60,&quot;top&quot;:130,&quot;width&quot;:840}"/>
</p:tagLst>
</file>

<file path=ppt/tags/tag15.xml><?xml version="1.0" encoding="utf-8"?>
<p:tagLst xmlns:p="http://schemas.openxmlformats.org/presentationml/2006/main">
  <p:tag name="KSO_WM_DIAGRAM_VIRTUALLY_FRAME" val="{&quot;height&quot;:210,&quot;left&quot;:60,&quot;top&quot;:130,&quot;width&quot;:840}"/>
</p:tagLst>
</file>

<file path=ppt/tags/tag2.xml><?xml version="1.0" encoding="utf-8"?>
<p:tagLst xmlns:p="http://schemas.openxmlformats.org/presentationml/2006/main">
  <p:tag name="KSO_WM_DIAGRAM_VIRTUALLY_FRAME" val="{&quot;height&quot;:210,&quot;left&quot;:60,&quot;top&quot;:130,&quot;width&quot;:840}"/>
</p:tagLst>
</file>

<file path=ppt/tags/tag3.xml><?xml version="1.0" encoding="utf-8"?>
<p:tagLst xmlns:p="http://schemas.openxmlformats.org/presentationml/2006/main">
  <p:tag name="KSO_WM_DIAGRAM_VIRTUALLY_FRAME" val="{&quot;height&quot;:210,&quot;left&quot;:60,&quot;top&quot;:130,&quot;width&quot;:840}"/>
</p:tagLst>
</file>

<file path=ppt/tags/tag4.xml><?xml version="1.0" encoding="utf-8"?>
<p:tagLst xmlns:p="http://schemas.openxmlformats.org/presentationml/2006/main">
  <p:tag name="KSO_WM_DIAGRAM_VIRTUALLY_FRAME" val="{&quot;height&quot;:210,&quot;left&quot;:60,&quot;top&quot;:130,&quot;width&quot;:840}"/>
</p:tagLst>
</file>

<file path=ppt/tags/tag5.xml><?xml version="1.0" encoding="utf-8"?>
<p:tagLst xmlns:p="http://schemas.openxmlformats.org/presentationml/2006/main">
  <p:tag name="KSO_WM_DIAGRAM_VIRTUALLY_FRAME" val="{&quot;height&quot;:210,&quot;left&quot;:60,&quot;top&quot;:130,&quot;width&quot;:840}"/>
</p:tagLst>
</file>

<file path=ppt/tags/tag6.xml><?xml version="1.0" encoding="utf-8"?>
<p:tagLst xmlns:p="http://schemas.openxmlformats.org/presentationml/2006/main">
  <p:tag name="KSO_WM_DIAGRAM_VIRTUALLY_FRAME" val="{&quot;height&quot;:210,&quot;left&quot;:60,&quot;top&quot;:130,&quot;width&quot;:840}"/>
</p:tagLst>
</file>

<file path=ppt/tags/tag7.xml><?xml version="1.0" encoding="utf-8"?>
<p:tagLst xmlns:p="http://schemas.openxmlformats.org/presentationml/2006/main">
  <p:tag name="KSO_WM_DIAGRAM_VIRTUALLY_FRAME" val="{&quot;height&quot;:210,&quot;left&quot;:60,&quot;top&quot;:130,&quot;width&quot;:840}"/>
</p:tagLst>
</file>

<file path=ppt/tags/tag8.xml><?xml version="1.0" encoding="utf-8"?>
<p:tagLst xmlns:p="http://schemas.openxmlformats.org/presentationml/2006/main">
  <p:tag name="KSO_WM_DIAGRAM_VIRTUALLY_FRAME" val="{&quot;height&quot;:210,&quot;left&quot;:60,&quot;top&quot;:130,&quot;width&quot;:840}"/>
</p:tagLst>
</file>

<file path=ppt/tags/tag9.xml><?xml version="1.0" encoding="utf-8"?>
<p:tagLst xmlns:p="http://schemas.openxmlformats.org/presentationml/2006/main">
  <p:tag name="KSO_WM_DIAGRAM_VIRTUALLY_FRAME" val="{&quot;height&quot;:210,&quot;left&quot;:60,&quot;top&quot;:130,&quot;width&quot;:84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3915</Words>
  <Application>WPS 演示</Application>
  <PresentationFormat/>
  <Paragraphs>262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17</vt:i4>
      </vt:variant>
    </vt:vector>
  </HeadingPairs>
  <TitlesOfParts>
    <vt:vector size="27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Office 主题​​</vt:lpstr>
      <vt:lpstr>默认主题</vt:lpstr>
      <vt:lpstr>1_默认主题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石玮</cp:lastModifiedBy>
  <cp:revision>2</cp:revision>
  <dcterms:created xsi:type="dcterms:W3CDTF">2026-05-25T03:30:00Z</dcterms:created>
  <dcterms:modified xsi:type="dcterms:W3CDTF">2026-05-27T00:15:39Z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0326C5D479DB47F592867AB033D1091B_12</vt:lpwstr>
  </property>
</Properties>
</file>